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315" r:id="rId3"/>
    <p:sldId id="318" r:id="rId4"/>
    <p:sldId id="304" r:id="rId5"/>
    <p:sldId id="306" r:id="rId6"/>
    <p:sldId id="310" r:id="rId7"/>
    <p:sldId id="312" r:id="rId8"/>
    <p:sldId id="301" r:id="rId9"/>
    <p:sldId id="313" r:id="rId10"/>
    <p:sldId id="316" r:id="rId11"/>
    <p:sldId id="317" r:id="rId12"/>
    <p:sldId id="294" r:id="rId13"/>
    <p:sldId id="305" r:id="rId14"/>
    <p:sldId id="297" r:id="rId15"/>
    <p:sldId id="26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4862"/>
    <a:srgbClr val="16A180"/>
    <a:srgbClr val="145886"/>
    <a:srgbClr val="383977"/>
    <a:srgbClr val="C50304"/>
    <a:srgbClr val="FFBA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4FED2C-1ED8-4CA0-9C3E-0B539A27F23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710B5-7FB4-4DE4-93AD-E6F512F5550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7983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FC26-D4E9-B1E4-B30E-A6D7BB58D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BCA39CC-106B-9C25-5CE8-A3621B400F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275A51-8D3F-7003-13B4-A82D053830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061CC4-DC5B-4859-4A7C-ED9520B2D5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C710B5-7FB4-4DE4-93AD-E6F512F55506}" type="slidenum">
              <a:rPr lang="en-IN" smtClean="0"/>
              <a:t>14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30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D80C-4F39-4144-56B9-1863ED7E1A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C2C4B6-D151-C97F-A7EE-90EAFE5CF7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1CEA49-4614-764B-EB67-CE0C254F9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D732C-49D5-3EF0-455B-E8E846BD4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F35C8D-492E-94BD-8AA8-A35E7053B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91609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EE04A-8DEE-2936-2801-09F46E3FC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BCAAD2-D868-DD21-529D-34A9D27891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8246D-5378-76E9-6CC4-44ADBFBFB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2E54DB-FC5E-8D30-F99B-D72A79D1A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49A8A-5066-E13D-B3C2-F221AE4873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307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4A6C9E-1FD5-CB84-F52E-EF7D69DA95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75CCDE-FF5E-F730-5EC6-80EAD789D8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87934F-139F-C58F-7F84-FF7DCF072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197000-16CC-730E-E7F3-B75117E35C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14D549-01E1-15AA-EB53-9F214BD03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2777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0E3E8-C069-2ACC-596E-F79780021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EF3491-C7EA-9CCA-638D-7D07D01C58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11FCC-CFCB-77FE-F42B-9675D531C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9CD90E-E721-2473-F15E-24EAA810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61313-4AFB-E433-FC42-BE3FBE9A2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132789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F2A92-4C5B-610A-D859-A995EF049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5502A7-438C-CB50-2DFB-F3A57A13D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E2E442-2088-DFC5-66EA-100360D0D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44E181-95EE-DDED-EA41-B3DC3C615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4832FE-6834-28EF-13A0-36FAA018E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93196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189E8-2714-6A3E-4EC7-577B047DC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9ABA4-5FC5-35BB-42B8-BFC20BCE04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D22FE9-E2BE-9780-6F27-226B9B668A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9A9F3-52D1-3059-A400-CEEC71AC0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EC3C52-C151-B5F4-250B-8F0F6A17D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38CAA-9EC2-4C08-D55F-5A9BDF963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25653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F4AA4-E172-5DB2-B78A-35A532FDD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9F319-8B77-661D-74A5-0C8BE4BF4F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E16156-FCEA-347C-F873-6CB23F3564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B9949B-F281-1A09-FFAF-798C3639C5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E94F975-B8EF-7AD7-29B4-6E9BC9922C3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6A0D71-36BD-9621-D049-B23509EA9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1DB9439-EAB9-837F-0808-41690365E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2541E0-ABAF-A75E-5C01-A5E11643B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0910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85F3A-F4C5-9D44-EC76-5826E576C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D3809E-5785-E3D6-008B-A21748260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775C47-C95A-3282-34FF-017AE337A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7041A0-E0C9-2064-F2C1-4B1ECE197F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70272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6B78452-02E0-981C-B2D8-EE1B46444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7F353-FE5D-A8AB-4B1B-0EAE63B39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6C1B5D-0E03-D330-98A6-35023C84A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1680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2BB1E-9588-6A03-6762-95646358D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5EB54-4510-B12E-E79F-EF22E9C50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7DC054-2B6A-1134-7142-E36A0C1254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123A98-3AB4-09E6-3F45-A1A2447BD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2466C5-6A60-ED4F-0B2E-28D363D89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F3E9AB-2A01-0DD0-0780-0C57C834C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4230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3DBF9-CFBE-090A-EDA7-A2A6B4E7B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4F8471-1EE9-77C2-FB4C-2208F85F09B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9B4D98-E369-7EC6-4E31-6F429361C6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0C3B7-0E82-26B8-EB89-E170E8A98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B218E9-2AD7-A249-3080-371C0CB2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CA9583-035D-990D-1404-5A0F25F7D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7962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132BE1-F58D-F86D-1AFC-877713B94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9CA85A-86AC-07E9-EEAB-CF1134395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866AEA-0C96-1CCA-DD3D-92E5D58CCB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D5A82E-E2AB-4495-80CA-B2ED70C56CB3}" type="datetimeFigureOut">
              <a:rPr lang="en-IN" smtClean="0"/>
              <a:t>26-09-2025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537D1-0FB8-F3F6-A99D-D974B356FF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BBDC0-5A9F-AD7A-34F5-F56E664F81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B50636-0767-4A1E-8C3C-872D288DB2E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27051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hatgpt.com/share/68d63b1a-ce28-800f-abdd-44c585694eeb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laude.ai/chat/825ae381-1336-4fe5-b099-68413cbb4931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exels.com/photo/ai-artificial-intelligence-machine-learning-616020/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lab.research.google.com/drive/1YcKVbit4fRmLs3G-Kw1ltatzltrxqWa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hatgpt.com/share/68d63b1a-ce28-800f-abdd-44c585694eeb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laude.ai/chat/825ae381-1336-4fe5-b099-68413cbb493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20EF626-E753-D1FC-AE90-ED05485726C4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3C4BCB72-BBC6-9FB4-8D97-D24C1A645428}"/>
              </a:ext>
            </a:extLst>
          </p:cNvPr>
          <p:cNvSpPr/>
          <p:nvPr/>
        </p:nvSpPr>
        <p:spPr>
          <a:xfrm>
            <a:off x="783988" y="332645"/>
            <a:ext cx="9942897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Booster Dose to Excel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Picture 3" descr="A cartoon character holding a syringe to another character&#10;&#10;AI-generated content may be incorrect.">
            <a:extLst>
              <a:ext uri="{FF2B5EF4-FFF2-40B4-BE49-F238E27FC236}">
                <a16:creationId xmlns:a16="http://schemas.microsoft.com/office/drawing/2014/main" id="{45F0CFE1-40B8-01FD-4B8B-B6F3137649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298448"/>
            <a:ext cx="10287000" cy="5404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5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868EB-99A2-82AE-0023-71482CD26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162B460-A1E5-8199-D5A5-48953CA840A2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BDFE039-58F8-F2C1-3B70-4A8B46EEF932}"/>
              </a:ext>
            </a:extLst>
          </p:cNvPr>
          <p:cNvSpPr/>
          <p:nvPr/>
        </p:nvSpPr>
        <p:spPr>
          <a:xfrm>
            <a:off x="336884" y="255649"/>
            <a:ext cx="822190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Bank Statement Cum Analyser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F7A739-F446-B85E-E217-B0C9D3863E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  <p:pic>
        <p:nvPicPr>
          <p:cNvPr id="5" name="Picture 4" descr="A cartoon of a person pointing at a computer screen&#10;&#10;AI-generated content may be incorrect.">
            <a:extLst>
              <a:ext uri="{FF2B5EF4-FFF2-40B4-BE49-F238E27FC236}">
                <a16:creationId xmlns:a16="http://schemas.microsoft.com/office/drawing/2014/main" id="{917ABA28-A404-F019-C4C8-BB51108734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93"/>
          <a:stretch>
            <a:fillRect/>
          </a:stretch>
        </p:blipFill>
        <p:spPr>
          <a:xfrm>
            <a:off x="0" y="1083068"/>
            <a:ext cx="12545568" cy="5774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430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C6E76C-5050-6FEA-7841-A9AD12DBE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E9EAAB-2507-9146-DC4B-E1C4F6956C7B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3A3AA62C-AAB8-3617-36D2-8B0D07DE8F4C}"/>
              </a:ext>
            </a:extLst>
          </p:cNvPr>
          <p:cNvSpPr/>
          <p:nvPr/>
        </p:nvSpPr>
        <p:spPr>
          <a:xfrm>
            <a:off x="336884" y="255649"/>
            <a:ext cx="822190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Bank Statement Cum Analyser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F3B872-207C-34F7-BE2F-DDE22C42E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1E8379-8CFF-D2F2-82CA-C4BFB88C90E0}"/>
              </a:ext>
            </a:extLst>
          </p:cNvPr>
          <p:cNvSpPr txBox="1"/>
          <p:nvPr/>
        </p:nvSpPr>
        <p:spPr>
          <a:xfrm>
            <a:off x="336884" y="1267666"/>
            <a:ext cx="1160518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 me a HTML page, where it will ask a bank statement from me, this is the Excel format </a:t>
            </a:r>
          </a:p>
          <a:p>
            <a:pPr algn="l">
              <a:buNone/>
            </a:pPr>
            <a:endParaRPr lang="en-US" sz="2800" b="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None/>
            </a:pP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S.No.|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Date|Description|Transaction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Type|Amount|Balance|Bank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Name|Voucher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Type|Ledger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>
              <a:buNone/>
            </a:pP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None/>
            </a:pP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uploading the bank statement, it will give me a beautiful dashboard along with downloadable excel summary</a:t>
            </a:r>
            <a:endParaRPr lang="en-IN" sz="2800" b="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FD0FB1-EA08-65E8-D7D7-485EEE1A5E3D}"/>
              </a:ext>
            </a:extLst>
          </p:cNvPr>
          <p:cNvSpPr txBox="1"/>
          <p:nvPr/>
        </p:nvSpPr>
        <p:spPr>
          <a:xfrm>
            <a:off x="336884" y="5113280"/>
            <a:ext cx="1097983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dirty="0">
                <a:hlinkClick r:id="rId3"/>
              </a:rPr>
              <a:t>https://chatgpt.com/share/68d63b1a-ce28-800f-abdd-44c585694eeb</a:t>
            </a:r>
            <a:r>
              <a:rPr lang="en-IN" sz="2800" dirty="0"/>
              <a:t>	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38B52-9BA4-033C-D361-D91ECFB72CEC}"/>
              </a:ext>
            </a:extLst>
          </p:cNvPr>
          <p:cNvSpPr txBox="1"/>
          <p:nvPr/>
        </p:nvSpPr>
        <p:spPr>
          <a:xfrm>
            <a:off x="404621" y="5744221"/>
            <a:ext cx="109121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dirty="0">
                <a:hlinkClick r:id="rId4"/>
              </a:rPr>
              <a:t>https://claude.ai/chat/825ae381-1336-4fe5-b099-68413cbb4931</a:t>
            </a:r>
            <a:r>
              <a:rPr lang="en-IN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5059938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9E8A0-6F82-D7AA-935B-1AF3DFF431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8299C63-7ADD-ABB6-F8AB-0A6DDCD797B7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B62490A-F956-9EB7-5135-678C4EF513E5}"/>
              </a:ext>
            </a:extLst>
          </p:cNvPr>
          <p:cNvSpPr/>
          <p:nvPr/>
        </p:nvSpPr>
        <p:spPr>
          <a:xfrm>
            <a:off x="336885" y="255649"/>
            <a:ext cx="422549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Ineligible Input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0BA696-C4DA-53E2-388D-5DB3720F3B0E}"/>
              </a:ext>
            </a:extLst>
          </p:cNvPr>
          <p:cNvSpPr txBox="1"/>
          <p:nvPr/>
        </p:nvSpPr>
        <p:spPr>
          <a:xfrm>
            <a:off x="460809" y="1442638"/>
            <a:ext cx="1107145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Please check the purchase sheet in attached files and refer nature column and let me know the ineligible input as per GST laws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1DCD2B8-2A55-A38E-FF58-A5387F73AC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81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7194E8-C500-BA4D-EF13-F4E816D871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C6BF5E6-02A6-3EC2-43E8-0422C894EDF9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687E3215-DAB6-74B5-CA7B-4644370B66E1}"/>
              </a:ext>
            </a:extLst>
          </p:cNvPr>
          <p:cNvSpPr/>
          <p:nvPr/>
        </p:nvSpPr>
        <p:spPr>
          <a:xfrm>
            <a:off x="336884" y="255649"/>
            <a:ext cx="937404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400" b="1" i="1" kern="100" dirty="0">
                <a:solidFill>
                  <a:srgbClr val="104862"/>
                </a:solidFill>
                <a:highlight>
                  <a:srgbClr val="FFFFFF"/>
                </a:highlight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3B consolidation using power query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A9C80F-FBF0-C3FC-1E82-B2010C56A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209" y="181334"/>
            <a:ext cx="729354" cy="688834"/>
          </a:xfrm>
          <a:prstGeom prst="rect">
            <a:avLst/>
          </a:prstGeom>
        </p:spPr>
      </p:pic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1D1A66B4-7374-52F1-B7AF-769AC820F3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41" b="10816"/>
          <a:stretch>
            <a:fillRect/>
          </a:stretch>
        </p:blipFill>
        <p:spPr>
          <a:xfrm>
            <a:off x="120396" y="1295969"/>
            <a:ext cx="11531066" cy="5306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22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C3C50-AB08-E99E-5A32-5998C3506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775DFE2-C992-E3EC-7435-80ECF239A549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920D94D3-7388-E29E-9618-CB4875B343FC}"/>
              </a:ext>
            </a:extLst>
          </p:cNvPr>
          <p:cNvSpPr/>
          <p:nvPr/>
        </p:nvSpPr>
        <p:spPr>
          <a:xfrm>
            <a:off x="-125129" y="201393"/>
            <a:ext cx="349926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N" sz="4400" b="1" dirty="0">
                <a:solidFill>
                  <a:schemeClr val="accent1">
                    <a:lumMod val="75000"/>
                  </a:schemeClr>
                </a:solidFill>
                <a:highlight>
                  <a:srgbClr val="FFFFFF"/>
                </a:highlight>
                <a:latin typeface="Arial" panose="020B0604020202020204" pitchFamily="34" charset="0"/>
              </a:rPr>
              <a:t>Best AI’s</a:t>
            </a:r>
            <a:endParaRPr lang="en-US" sz="44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588189-280E-8605-D749-68B516D22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870" y="1400118"/>
            <a:ext cx="1905266" cy="194337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AD1F899-6F93-CD54-FB34-1BBD5ACC6E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5443" y="1404882"/>
            <a:ext cx="5191850" cy="17337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B0AD41E-F4BA-82C1-490C-BA2D2E5A8B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3977" y="1195303"/>
            <a:ext cx="2381582" cy="23530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A9DBEFC-0352-C860-0B98-00E3DC0D2C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291" y="3742237"/>
            <a:ext cx="1933845" cy="193384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A188850-A3B5-F39E-EEE8-88942E2702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7507" y="3409886"/>
            <a:ext cx="3639058" cy="148610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2F3D887-3CB8-D03A-D2DD-D8B4802264C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54501" y="4992880"/>
            <a:ext cx="3620005" cy="18004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0C0CC5D-BC26-AC32-CB8D-58931A1C5F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8688" y="5527380"/>
            <a:ext cx="1905684" cy="7314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AF515A-C06F-4107-1EEE-E83752F6476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383" y="6120984"/>
            <a:ext cx="2048465" cy="67636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F49FCEA-34B7-6527-09AF-C80D4849F5C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60084" y="3711590"/>
            <a:ext cx="2133898" cy="62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06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D62FFC4-C785-45D6-A1A6-BBEC1E58D7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9CB703-C563-4F1F-BF28-83C06E978C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81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3EDD24-F5F4-2A6E-DDD0-5012DAB940D7}"/>
              </a:ext>
            </a:extLst>
          </p:cNvPr>
          <p:cNvSpPr/>
          <p:nvPr/>
        </p:nvSpPr>
        <p:spPr>
          <a:xfrm>
            <a:off x="5207000" y="583345"/>
            <a:ext cx="5833787" cy="227415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500" b="1" kern="1200" cap="none" spc="0">
                <a:ln w="0"/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Thank You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500" b="1" kern="1200">
                <a:ln w="0"/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CA. Vikal Jain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500" b="1" kern="1200" cap="none" spc="0">
                <a:ln w="0"/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+91-9213331108</a:t>
            </a:r>
          </a:p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500" b="1" kern="1200">
                <a:ln w="0"/>
                <a:solidFill>
                  <a:srgbClr val="FFFF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rPr>
              <a:t>Vikaljain@gmail.com</a:t>
            </a:r>
            <a:endParaRPr lang="en-US" sz="3500" b="1" kern="1200" cap="none" spc="0">
              <a:ln w="0"/>
              <a:solidFill>
                <a:srgbClr val="FFFF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020367-4FD5-4596-8E10-C5F095CD8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56114" y="3491602"/>
            <a:ext cx="0" cy="3346090"/>
          </a:xfrm>
          <a:prstGeom prst="line">
            <a:avLst/>
          </a:prstGeom>
          <a:ln w="25400" cap="sq">
            <a:solidFill>
              <a:srgbClr val="FFFFFF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close-up of a person&#10;&#10;Description automatically generated">
            <a:extLst>
              <a:ext uri="{FF2B5EF4-FFF2-40B4-BE49-F238E27FC236}">
                <a16:creationId xmlns:a16="http://schemas.microsoft.com/office/drawing/2014/main" id="{58F4E963-3726-9437-3383-840B321921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0901" r="12351" b="2"/>
          <a:stretch>
            <a:fillRect/>
          </a:stretch>
        </p:blipFill>
        <p:spPr>
          <a:xfrm>
            <a:off x="1346842" y="647743"/>
            <a:ext cx="3555819" cy="3555819"/>
          </a:xfrm>
          <a:custGeom>
            <a:avLst/>
            <a:gdLst/>
            <a:ahLst/>
            <a:cxnLst/>
            <a:rect l="l" t="t" r="r" b="b"/>
            <a:pathLst>
              <a:path w="1924906" h="1924906">
                <a:moveTo>
                  <a:pt x="962453" y="0"/>
                </a:moveTo>
                <a:cubicBezTo>
                  <a:pt x="1494001" y="0"/>
                  <a:pt x="1924906" y="430905"/>
                  <a:pt x="1924906" y="962453"/>
                </a:cubicBezTo>
                <a:cubicBezTo>
                  <a:pt x="1924906" y="1494001"/>
                  <a:pt x="1494001" y="1924906"/>
                  <a:pt x="962453" y="1924906"/>
                </a:cubicBezTo>
                <a:cubicBezTo>
                  <a:pt x="430905" y="1924906"/>
                  <a:pt x="0" y="1494001"/>
                  <a:pt x="0" y="962453"/>
                </a:cubicBezTo>
                <a:cubicBezTo>
                  <a:pt x="0" y="430905"/>
                  <a:pt x="430905" y="0"/>
                  <a:pt x="962453" y="0"/>
                </a:cubicBez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5701430A-07EF-4ED0-9928-CD3D16167F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988020" y="4633788"/>
            <a:ext cx="1265309" cy="1360735"/>
            <a:chOff x="1988020" y="4633788"/>
            <a:chExt cx="1265309" cy="1360735"/>
          </a:xfrm>
          <a:solidFill>
            <a:srgbClr val="FFFFFF"/>
          </a:solidFill>
        </p:grpSpPr>
        <p:sp>
          <p:nvSpPr>
            <p:cNvPr id="17" name="Graphic 13">
              <a:extLst>
                <a:ext uri="{FF2B5EF4-FFF2-40B4-BE49-F238E27FC236}">
                  <a16:creationId xmlns:a16="http://schemas.microsoft.com/office/drawing/2014/main" id="{C5CB530E-515E-412C-9DF1-5F8FFBD6F3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03316" y="4633788"/>
              <a:ext cx="139039" cy="139039"/>
            </a:xfrm>
            <a:custGeom>
              <a:avLst/>
              <a:gdLst>
                <a:gd name="connsiteX0" fmla="*/ 129602 w 139039"/>
                <a:gd name="connsiteY0" fmla="*/ 60082 h 139039"/>
                <a:gd name="connsiteX1" fmla="*/ 78957 w 139039"/>
                <a:gd name="connsiteY1" fmla="*/ 60082 h 139039"/>
                <a:gd name="connsiteX2" fmla="*/ 78957 w 139039"/>
                <a:gd name="connsiteY2" fmla="*/ 9437 h 139039"/>
                <a:gd name="connsiteX3" fmla="*/ 69520 w 139039"/>
                <a:gd name="connsiteY3" fmla="*/ 0 h 139039"/>
                <a:gd name="connsiteX4" fmla="*/ 60082 w 139039"/>
                <a:gd name="connsiteY4" fmla="*/ 9437 h 139039"/>
                <a:gd name="connsiteX5" fmla="*/ 60082 w 139039"/>
                <a:gd name="connsiteY5" fmla="*/ 60082 h 139039"/>
                <a:gd name="connsiteX6" fmla="*/ 9437 w 139039"/>
                <a:gd name="connsiteY6" fmla="*/ 60082 h 139039"/>
                <a:gd name="connsiteX7" fmla="*/ 0 w 139039"/>
                <a:gd name="connsiteY7" fmla="*/ 69520 h 139039"/>
                <a:gd name="connsiteX8" fmla="*/ 9437 w 139039"/>
                <a:gd name="connsiteY8" fmla="*/ 78957 h 139039"/>
                <a:gd name="connsiteX9" fmla="*/ 60082 w 139039"/>
                <a:gd name="connsiteY9" fmla="*/ 78957 h 139039"/>
                <a:gd name="connsiteX10" fmla="*/ 60082 w 139039"/>
                <a:gd name="connsiteY10" fmla="*/ 129602 h 139039"/>
                <a:gd name="connsiteX11" fmla="*/ 69520 w 139039"/>
                <a:gd name="connsiteY11" fmla="*/ 139039 h 139039"/>
                <a:gd name="connsiteX12" fmla="*/ 78957 w 139039"/>
                <a:gd name="connsiteY12" fmla="*/ 129602 h 139039"/>
                <a:gd name="connsiteX13" fmla="*/ 78957 w 139039"/>
                <a:gd name="connsiteY13" fmla="*/ 78957 h 139039"/>
                <a:gd name="connsiteX14" fmla="*/ 129602 w 139039"/>
                <a:gd name="connsiteY14" fmla="*/ 78957 h 139039"/>
                <a:gd name="connsiteX15" fmla="*/ 139039 w 139039"/>
                <a:gd name="connsiteY15" fmla="*/ 69520 h 139039"/>
                <a:gd name="connsiteX16" fmla="*/ 129602 w 139039"/>
                <a:gd name="connsiteY16" fmla="*/ 60082 h 13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39039" h="139039">
                  <a:moveTo>
                    <a:pt x="129602" y="60082"/>
                  </a:moveTo>
                  <a:lnTo>
                    <a:pt x="78957" y="60082"/>
                  </a:lnTo>
                  <a:lnTo>
                    <a:pt x="78957" y="9437"/>
                  </a:lnTo>
                  <a:cubicBezTo>
                    <a:pt x="78957" y="4225"/>
                    <a:pt x="74731" y="0"/>
                    <a:pt x="69520" y="0"/>
                  </a:cubicBezTo>
                  <a:cubicBezTo>
                    <a:pt x="64308" y="0"/>
                    <a:pt x="60082" y="4225"/>
                    <a:pt x="60082" y="9437"/>
                  </a:cubicBezTo>
                  <a:lnTo>
                    <a:pt x="60082" y="60082"/>
                  </a:lnTo>
                  <a:lnTo>
                    <a:pt x="9437" y="60082"/>
                  </a:lnTo>
                  <a:cubicBezTo>
                    <a:pt x="4225" y="60082"/>
                    <a:pt x="0" y="64308"/>
                    <a:pt x="0" y="69520"/>
                  </a:cubicBezTo>
                  <a:cubicBezTo>
                    <a:pt x="0" y="74731"/>
                    <a:pt x="4225" y="78957"/>
                    <a:pt x="9437" y="78957"/>
                  </a:cubicBezTo>
                  <a:lnTo>
                    <a:pt x="60082" y="78957"/>
                  </a:lnTo>
                  <a:lnTo>
                    <a:pt x="60082" y="129602"/>
                  </a:lnTo>
                  <a:cubicBezTo>
                    <a:pt x="60082" y="134814"/>
                    <a:pt x="64308" y="139039"/>
                    <a:pt x="69520" y="139039"/>
                  </a:cubicBezTo>
                  <a:cubicBezTo>
                    <a:pt x="74731" y="139039"/>
                    <a:pt x="78957" y="134814"/>
                    <a:pt x="78957" y="129602"/>
                  </a:cubicBezTo>
                  <a:lnTo>
                    <a:pt x="78957" y="78957"/>
                  </a:lnTo>
                  <a:lnTo>
                    <a:pt x="129602" y="78957"/>
                  </a:lnTo>
                  <a:cubicBezTo>
                    <a:pt x="134814" y="78957"/>
                    <a:pt x="139039" y="74731"/>
                    <a:pt x="139039" y="69520"/>
                  </a:cubicBezTo>
                  <a:cubicBezTo>
                    <a:pt x="139039" y="64308"/>
                    <a:pt x="134814" y="60082"/>
                    <a:pt x="129602" y="60082"/>
                  </a:cubicBezTo>
                  <a:close/>
                </a:path>
              </a:pathLst>
            </a:custGeom>
            <a:grpFill/>
            <a:ln w="6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" name="Graphic 15">
              <a:extLst>
                <a:ext uri="{FF2B5EF4-FFF2-40B4-BE49-F238E27FC236}">
                  <a16:creationId xmlns:a16="http://schemas.microsoft.com/office/drawing/2014/main" id="{AEA7509D-F04F-40CB-A0B3-EEF16499C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125615" y="4918077"/>
              <a:ext cx="127714" cy="127714"/>
            </a:xfrm>
            <a:custGeom>
              <a:avLst/>
              <a:gdLst>
                <a:gd name="connsiteX0" fmla="*/ 63857 w 127714"/>
                <a:gd name="connsiteY0" fmla="*/ 18874 h 127714"/>
                <a:gd name="connsiteX1" fmla="*/ 108840 w 127714"/>
                <a:gd name="connsiteY1" fmla="*/ 63857 h 127714"/>
                <a:gd name="connsiteX2" fmla="*/ 63857 w 127714"/>
                <a:gd name="connsiteY2" fmla="*/ 108840 h 127714"/>
                <a:gd name="connsiteX3" fmla="*/ 18874 w 127714"/>
                <a:gd name="connsiteY3" fmla="*/ 63857 h 127714"/>
                <a:gd name="connsiteX4" fmla="*/ 63857 w 127714"/>
                <a:gd name="connsiteY4" fmla="*/ 18874 h 127714"/>
                <a:gd name="connsiteX5" fmla="*/ 63857 w 127714"/>
                <a:gd name="connsiteY5" fmla="*/ 0 h 127714"/>
                <a:gd name="connsiteX6" fmla="*/ 0 w 127714"/>
                <a:gd name="connsiteY6" fmla="*/ 63857 h 127714"/>
                <a:gd name="connsiteX7" fmla="*/ 63857 w 127714"/>
                <a:gd name="connsiteY7" fmla="*/ 127714 h 127714"/>
                <a:gd name="connsiteX8" fmla="*/ 127714 w 127714"/>
                <a:gd name="connsiteY8" fmla="*/ 63857 h 127714"/>
                <a:gd name="connsiteX9" fmla="*/ 63857 w 127714"/>
                <a:gd name="connsiteY9" fmla="*/ 0 h 12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7714" h="127714">
                  <a:moveTo>
                    <a:pt x="63857" y="18874"/>
                  </a:moveTo>
                  <a:cubicBezTo>
                    <a:pt x="88700" y="18874"/>
                    <a:pt x="108840" y="39014"/>
                    <a:pt x="108840" y="63857"/>
                  </a:cubicBezTo>
                  <a:cubicBezTo>
                    <a:pt x="108840" y="88700"/>
                    <a:pt x="88700" y="108840"/>
                    <a:pt x="63857" y="108840"/>
                  </a:cubicBezTo>
                  <a:cubicBezTo>
                    <a:pt x="39014" y="108840"/>
                    <a:pt x="18874" y="88700"/>
                    <a:pt x="18874" y="63857"/>
                  </a:cubicBezTo>
                  <a:cubicBezTo>
                    <a:pt x="18898" y="39024"/>
                    <a:pt x="39024" y="18898"/>
                    <a:pt x="63857" y="18874"/>
                  </a:cubicBezTo>
                  <a:moveTo>
                    <a:pt x="63857" y="0"/>
                  </a:moveTo>
                  <a:cubicBezTo>
                    <a:pt x="28590" y="0"/>
                    <a:pt x="0" y="28590"/>
                    <a:pt x="0" y="63857"/>
                  </a:cubicBezTo>
                  <a:cubicBezTo>
                    <a:pt x="0" y="99124"/>
                    <a:pt x="28590" y="127714"/>
                    <a:pt x="63857" y="127714"/>
                  </a:cubicBezTo>
                  <a:cubicBezTo>
                    <a:pt x="99124" y="127714"/>
                    <a:pt x="127714" y="99124"/>
                    <a:pt x="127714" y="63857"/>
                  </a:cubicBezTo>
                  <a:cubicBezTo>
                    <a:pt x="127714" y="28590"/>
                    <a:pt x="99124" y="0"/>
                    <a:pt x="63857" y="0"/>
                  </a:cubicBezTo>
                  <a:close/>
                </a:path>
              </a:pathLst>
            </a:custGeom>
            <a:grpFill/>
            <a:ln w="6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9" name="Graphic 12">
              <a:extLst>
                <a:ext uri="{FF2B5EF4-FFF2-40B4-BE49-F238E27FC236}">
                  <a16:creationId xmlns:a16="http://schemas.microsoft.com/office/drawing/2014/main" id="{712D4376-A578-4FF1-94FC-245E7A6A4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88020" y="5903385"/>
              <a:ext cx="91138" cy="91138"/>
            </a:xfrm>
            <a:custGeom>
              <a:avLst/>
              <a:gdLst>
                <a:gd name="connsiteX0" fmla="*/ 91138 w 91138"/>
                <a:gd name="connsiteY0" fmla="*/ 45569 h 91138"/>
                <a:gd name="connsiteX1" fmla="*/ 45569 w 91138"/>
                <a:gd name="connsiteY1" fmla="*/ 91138 h 91138"/>
                <a:gd name="connsiteX2" fmla="*/ 0 w 91138"/>
                <a:gd name="connsiteY2" fmla="*/ 45569 h 91138"/>
                <a:gd name="connsiteX3" fmla="*/ 45569 w 91138"/>
                <a:gd name="connsiteY3" fmla="*/ 0 h 91138"/>
                <a:gd name="connsiteX4" fmla="*/ 91138 w 91138"/>
                <a:gd name="connsiteY4" fmla="*/ 45569 h 9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38" h="91138">
                  <a:moveTo>
                    <a:pt x="91138" y="45569"/>
                  </a:moveTo>
                  <a:cubicBezTo>
                    <a:pt x="91138" y="70736"/>
                    <a:pt x="70736" y="91138"/>
                    <a:pt x="45569" y="91138"/>
                  </a:cubicBezTo>
                  <a:cubicBezTo>
                    <a:pt x="20402" y="91138"/>
                    <a:pt x="0" y="70736"/>
                    <a:pt x="0" y="45569"/>
                  </a:cubicBezTo>
                  <a:cubicBezTo>
                    <a:pt x="0" y="20402"/>
                    <a:pt x="20402" y="0"/>
                    <a:pt x="45569" y="0"/>
                  </a:cubicBezTo>
                  <a:cubicBezTo>
                    <a:pt x="70736" y="0"/>
                    <a:pt x="91138" y="20402"/>
                    <a:pt x="91138" y="45569"/>
                  </a:cubicBezTo>
                  <a:close/>
                </a:path>
              </a:pathLst>
            </a:custGeom>
            <a:grpFill/>
            <a:ln w="4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3" name="Picture 2" descr="A blue and orange logo&#10;&#10;Description automatically generated">
            <a:extLst>
              <a:ext uri="{FF2B5EF4-FFF2-40B4-BE49-F238E27FC236}">
                <a16:creationId xmlns:a16="http://schemas.microsoft.com/office/drawing/2014/main" id="{F6A3D663-0EE7-CEB7-1B02-277EB1BCDF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8" r="15826" b="3"/>
          <a:stretch>
            <a:fillRect/>
          </a:stretch>
        </p:blipFill>
        <p:spPr>
          <a:xfrm>
            <a:off x="3661359" y="4040416"/>
            <a:ext cx="3555818" cy="2817584"/>
          </a:xfrm>
          <a:custGeom>
            <a:avLst/>
            <a:gdLst/>
            <a:ahLst/>
            <a:cxnLst/>
            <a:rect l="l" t="t" r="r" b="b"/>
            <a:pathLst>
              <a:path w="3555818" h="2817584">
                <a:moveTo>
                  <a:pt x="1777909" y="0"/>
                </a:moveTo>
                <a:cubicBezTo>
                  <a:pt x="2759821" y="0"/>
                  <a:pt x="3555818" y="795997"/>
                  <a:pt x="3555818" y="1777909"/>
                </a:cubicBezTo>
                <a:cubicBezTo>
                  <a:pt x="3555818" y="2146126"/>
                  <a:pt x="3443881" y="2488199"/>
                  <a:pt x="3252179" y="2771955"/>
                </a:cubicBezTo>
                <a:lnTo>
                  <a:pt x="3218058" y="2817584"/>
                </a:lnTo>
                <a:lnTo>
                  <a:pt x="337760" y="2817584"/>
                </a:lnTo>
                <a:lnTo>
                  <a:pt x="303639" y="2771955"/>
                </a:lnTo>
                <a:cubicBezTo>
                  <a:pt x="111937" y="2488199"/>
                  <a:pt x="0" y="2146126"/>
                  <a:pt x="0" y="1777909"/>
                </a:cubicBezTo>
                <a:cubicBezTo>
                  <a:pt x="0" y="795997"/>
                  <a:pt x="795997" y="0"/>
                  <a:pt x="177790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33069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BC575F-B1E6-C402-AEC8-1B15754212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53D4FA-A93F-726B-A007-C16F3C80DAA3}"/>
              </a:ext>
            </a:extLst>
          </p:cNvPr>
          <p:cNvSpPr txBox="1"/>
          <p:nvPr/>
        </p:nvSpPr>
        <p:spPr>
          <a:xfrm>
            <a:off x="231006" y="1178489"/>
            <a:ext cx="11531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b="1" dirty="0"/>
              <a:t>Mother Teresa fighting poverty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EA4E6F7-5F1C-C4C4-6D5A-96D5259FA62F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0B4F96BD-7D40-D555-1A75-1C61FC52D9D6}"/>
              </a:ext>
            </a:extLst>
          </p:cNvPr>
          <p:cNvSpPr/>
          <p:nvPr/>
        </p:nvSpPr>
        <p:spPr>
          <a:xfrm>
            <a:off x="783988" y="332645"/>
            <a:ext cx="9942897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Vague Prompt </a:t>
            </a:r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  <a:sym typeface="Wingdings" panose="05000000000000000000" pitchFamily="2" charset="2"/>
              </a:rPr>
              <a:t> Vague Results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Picture 5" descr="A nun kicking a group of children&#10;&#10;AI-generated content may be incorrect.">
            <a:extLst>
              <a:ext uri="{FF2B5EF4-FFF2-40B4-BE49-F238E27FC236}">
                <a16:creationId xmlns:a16="http://schemas.microsoft.com/office/drawing/2014/main" id="{9E998EFE-CA99-3BC8-8B3C-053C6FFCE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112" y="1706790"/>
            <a:ext cx="4717598" cy="4447122"/>
          </a:xfrm>
          <a:prstGeom prst="rect">
            <a:avLst/>
          </a:prstGeom>
        </p:spPr>
      </p:pic>
      <p:pic>
        <p:nvPicPr>
          <p:cNvPr id="9" name="Picture 8" descr="A cartoon of a robot&#10;&#10;AI-generated content may be incorrect.">
            <a:extLst>
              <a:ext uri="{FF2B5EF4-FFF2-40B4-BE49-F238E27FC236}">
                <a16:creationId xmlns:a16="http://schemas.microsoft.com/office/drawing/2014/main" id="{CFE3B303-B33B-E1F1-EE4B-D924DBB54E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384" y="1403774"/>
            <a:ext cx="3386328" cy="475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8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AEB934-BD25-4C89-EEE0-D41B723B04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22F15A2D-2324-487D-A02A-BF46C5C5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17A7F34E-D418-47E2-9F86-2C45BBC31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1732" y="321733"/>
            <a:ext cx="11546828" cy="6214534"/>
          </a:xfrm>
          <a:custGeom>
            <a:avLst/>
            <a:gdLst>
              <a:gd name="connsiteX0" fmla="*/ 0 w 11546828"/>
              <a:gd name="connsiteY0" fmla="*/ 0 h 6214534"/>
              <a:gd name="connsiteX1" fmla="*/ 7965430 w 11546828"/>
              <a:gd name="connsiteY1" fmla="*/ 0 h 6214534"/>
              <a:gd name="connsiteX2" fmla="*/ 7965430 w 11546828"/>
              <a:gd name="connsiteY2" fmla="*/ 1786 h 6214534"/>
              <a:gd name="connsiteX3" fmla="*/ 11546828 w 11546828"/>
              <a:gd name="connsiteY3" fmla="*/ 1786 h 6214534"/>
              <a:gd name="connsiteX4" fmla="*/ 11546828 w 11546828"/>
              <a:gd name="connsiteY4" fmla="*/ 2866740 h 6214534"/>
              <a:gd name="connsiteX5" fmla="*/ 11225095 w 11546828"/>
              <a:gd name="connsiteY5" fmla="*/ 3179536 h 6214534"/>
              <a:gd name="connsiteX6" fmla="*/ 11225095 w 11546828"/>
              <a:gd name="connsiteY6" fmla="*/ 301542 h 6214534"/>
              <a:gd name="connsiteX7" fmla="*/ 320042 w 11546828"/>
              <a:gd name="connsiteY7" fmla="*/ 301542 h 6214534"/>
              <a:gd name="connsiteX8" fmla="*/ 320042 w 11546828"/>
              <a:gd name="connsiteY8" fmla="*/ 5909424 h 6214534"/>
              <a:gd name="connsiteX9" fmla="*/ 8417210 w 11546828"/>
              <a:gd name="connsiteY9" fmla="*/ 5909424 h 6214534"/>
              <a:gd name="connsiteX10" fmla="*/ 8103383 w 11546828"/>
              <a:gd name="connsiteY10" fmla="*/ 6214534 h 6214534"/>
              <a:gd name="connsiteX11" fmla="*/ 7222929 w 11546828"/>
              <a:gd name="connsiteY11" fmla="*/ 6214534 h 6214534"/>
              <a:gd name="connsiteX12" fmla="*/ 7222929 w 11546828"/>
              <a:gd name="connsiteY12" fmla="*/ 6212748 h 6214534"/>
              <a:gd name="connsiteX13" fmla="*/ 0 w 11546828"/>
              <a:gd name="connsiteY13" fmla="*/ 6212748 h 6214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546828" h="6214534">
                <a:moveTo>
                  <a:pt x="0" y="0"/>
                </a:moveTo>
                <a:lnTo>
                  <a:pt x="7965430" y="0"/>
                </a:lnTo>
                <a:lnTo>
                  <a:pt x="7965430" y="1786"/>
                </a:lnTo>
                <a:lnTo>
                  <a:pt x="11546828" y="1786"/>
                </a:lnTo>
                <a:lnTo>
                  <a:pt x="11546828" y="2866740"/>
                </a:lnTo>
                <a:lnTo>
                  <a:pt x="11225095" y="3179536"/>
                </a:lnTo>
                <a:lnTo>
                  <a:pt x="11225095" y="301542"/>
                </a:lnTo>
                <a:lnTo>
                  <a:pt x="320042" y="301542"/>
                </a:lnTo>
                <a:lnTo>
                  <a:pt x="320042" y="5909424"/>
                </a:lnTo>
                <a:lnTo>
                  <a:pt x="8417210" y="5909424"/>
                </a:lnTo>
                <a:lnTo>
                  <a:pt x="8103383" y="6214534"/>
                </a:lnTo>
                <a:lnTo>
                  <a:pt x="7222929" y="6214534"/>
                </a:lnTo>
                <a:lnTo>
                  <a:pt x="7222929" y="6212748"/>
                </a:lnTo>
                <a:lnTo>
                  <a:pt x="0" y="6212748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Right Triangle 27">
            <a:extLst>
              <a:ext uri="{FF2B5EF4-FFF2-40B4-BE49-F238E27FC236}">
                <a16:creationId xmlns:a16="http://schemas.microsoft.com/office/drawing/2014/main" id="{2AEAFA59-923A-4F54-8B49-44C970B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 descr="A cartoon of a child pointing up&#10;&#10;AI-generated content may be incorrect.">
            <a:extLst>
              <a:ext uri="{FF2B5EF4-FFF2-40B4-BE49-F238E27FC236}">
                <a16:creationId xmlns:a16="http://schemas.microsoft.com/office/drawing/2014/main" id="{59456865-886B-A019-B9DB-D93C6A559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79" y="918546"/>
            <a:ext cx="7459676" cy="497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0443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093D1-1911-0373-CC9F-7232DEA4B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BF2270E-3EA2-54D3-D244-A431469F3041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33F3E927-F3F8-DC7C-DD62-8625A174EB20}"/>
              </a:ext>
            </a:extLst>
          </p:cNvPr>
          <p:cNvSpPr/>
          <p:nvPr/>
        </p:nvSpPr>
        <p:spPr>
          <a:xfrm>
            <a:off x="336885" y="255649"/>
            <a:ext cx="8345102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Send emails from Outlook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F13250C-C83B-EA83-25F9-9D122F86433F}"/>
              </a:ext>
            </a:extLst>
          </p:cNvPr>
          <p:cNvSpPr txBox="1"/>
          <p:nvPr/>
        </p:nvSpPr>
        <p:spPr>
          <a:xfrm>
            <a:off x="336884" y="1301074"/>
            <a:ext cx="1123027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I have following data in my excel sheet, I want VBA code to send emails from my</a:t>
            </a:r>
          </a:p>
          <a:p>
            <a:pPr algn="just"/>
            <a:r>
              <a:rPr lang="en-US" sz="2400" dirty="0"/>
              <a:t>outlook to all of them along with greetings to their name.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Data is in below format</a:t>
            </a:r>
          </a:p>
          <a:p>
            <a:pPr algn="just"/>
            <a:r>
              <a:rPr lang="en-US" sz="2400" dirty="0"/>
              <a:t>Name   Email   Subject   Body   File Name  File Location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dirty="0"/>
              <a:t>     </a:t>
            </a:r>
          </a:p>
          <a:p>
            <a:pPr algn="just"/>
            <a:r>
              <a:rPr lang="en-US" sz="2400" dirty="0"/>
              <a:t>Please ignore column E and F where they are empty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404B42-0288-9D75-CF00-6C70253A6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6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EF194-2455-6763-F3D4-4B281FBA5D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725F20B-D43A-FB2C-63A4-55654CCDA4B5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0400ACB1-BEA7-AFC2-5DE1-B09691C6C39E}"/>
              </a:ext>
            </a:extLst>
          </p:cNvPr>
          <p:cNvSpPr/>
          <p:nvPr/>
        </p:nvSpPr>
        <p:spPr>
          <a:xfrm>
            <a:off x="336885" y="255649"/>
            <a:ext cx="422549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Fuzzy Lookup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6F08D9C-8185-7D22-422A-9008EF30D495}"/>
              </a:ext>
            </a:extLst>
          </p:cNvPr>
          <p:cNvSpPr txBox="1"/>
          <p:nvPr/>
        </p:nvSpPr>
        <p:spPr>
          <a:xfrm>
            <a:off x="344104" y="1443119"/>
            <a:ext cx="11071459" cy="126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400" dirty="0"/>
              <a:t>I have list two list in excel first list is in A to c column while second list is in F to H column. my columns are ID Name City, I want to make fuzzy lookup for the sheets matching approx. 70%, Give me VBA code </a:t>
            </a:r>
            <a:endParaRPr lang="en-US" sz="2400" b="1" i="1" kern="100" dirty="0">
              <a:solidFill>
                <a:srgbClr val="104862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BFE109-F186-BC11-D204-811224CAE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11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2C349-3513-D07F-9503-70045C825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92B260C-9555-DA15-5AA1-BF721BCE144F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3CCBB3A0-056C-2754-5FB8-5A2CB455C519}"/>
              </a:ext>
            </a:extLst>
          </p:cNvPr>
          <p:cNvSpPr/>
          <p:nvPr/>
        </p:nvSpPr>
        <p:spPr>
          <a:xfrm>
            <a:off x="336884" y="255649"/>
            <a:ext cx="5478699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AI powered Ageing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77F6DE-BD23-297F-0FC8-ACB5A6C844E9}"/>
              </a:ext>
            </a:extLst>
          </p:cNvPr>
          <p:cNvSpPr txBox="1"/>
          <p:nvPr/>
        </p:nvSpPr>
        <p:spPr>
          <a:xfrm>
            <a:off x="344104" y="1443119"/>
            <a:ext cx="11071459" cy="4924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600" dirty="0"/>
              <a:t>I want to automatically create an ageing analysis from Tally ledger PDFs.</a:t>
            </a:r>
          </a:p>
          <a:p>
            <a:endParaRPr lang="en-IN" sz="1600" dirty="0"/>
          </a:p>
          <a:p>
            <a:r>
              <a:rPr lang="en-IN" sz="1600" dirty="0"/>
              <a:t>Each PDF contains multiple ledgers. In every ledger:</a:t>
            </a:r>
          </a:p>
          <a:p>
            <a:r>
              <a:rPr lang="en-IN" sz="1600" dirty="0"/>
              <a:t>- The name of the party is written like “Ledger: ABC Traders”.</a:t>
            </a:r>
          </a:p>
          <a:p>
            <a:r>
              <a:rPr lang="en-IN" sz="1600" dirty="0"/>
              <a:t>- The closing balance is shown on a line that starts with either “To Closing Balance” or “By Closing Balance”.</a:t>
            </a:r>
          </a:p>
          <a:p>
            <a:r>
              <a:rPr lang="en-IN" sz="1600" dirty="0"/>
              <a:t>   - If it says “To Closing Balance”, it means the party owes us (debit), so the balance should be positive.</a:t>
            </a:r>
          </a:p>
          <a:p>
            <a:r>
              <a:rPr lang="en-IN" sz="1600" dirty="0"/>
              <a:t>   - If it says “By Closing Balance”, it means we owe the party (credit), so the balance should be negative.</a:t>
            </a:r>
          </a:p>
          <a:p>
            <a:endParaRPr lang="en-IN" sz="1600" dirty="0"/>
          </a:p>
          <a:p>
            <a:r>
              <a:rPr lang="en-IN" sz="1600" dirty="0"/>
              <a:t>I want to:</a:t>
            </a:r>
          </a:p>
          <a:p>
            <a:r>
              <a:rPr lang="en-IN" sz="1600" dirty="0"/>
              <a:t>- Upload the PDF file</a:t>
            </a:r>
          </a:p>
          <a:p>
            <a:r>
              <a:rPr lang="en-IN" sz="1600" dirty="0"/>
              <a:t>- Extract each ledger name and its closing balance</a:t>
            </a:r>
          </a:p>
          <a:p>
            <a:r>
              <a:rPr lang="en-IN" sz="1600" dirty="0"/>
              <a:t>- Identify the last transaction date (based on any date mentioned in the ledger)</a:t>
            </a:r>
          </a:p>
          <a:p>
            <a:r>
              <a:rPr lang="en-IN" sz="1600" dirty="0"/>
              <a:t>- Calculate how old the balance is (i.e., ageing) by comparing the last transaction date to a given date like 31-03-2026</a:t>
            </a:r>
          </a:p>
          <a:p>
            <a:r>
              <a:rPr lang="en-IN" sz="1600" dirty="0"/>
              <a:t>- Group the balances into ageing buckets like: 0–30 days, 31–60, 61–90, 91–120, 121–180, 1 year, 2 year, 3 year, and 3+ years</a:t>
            </a:r>
          </a:p>
          <a:p>
            <a:r>
              <a:rPr lang="en-IN" sz="1600" dirty="0"/>
              <a:t>- Show the results in Excel format, including summary and detailed reports</a:t>
            </a:r>
          </a:p>
          <a:p>
            <a:r>
              <a:rPr lang="en-IN" sz="1600" dirty="0"/>
              <a:t>- Automatically download the final Excel file</a:t>
            </a:r>
          </a:p>
          <a:p>
            <a:endParaRPr lang="en-IN" sz="1600" dirty="0"/>
          </a:p>
          <a:p>
            <a:r>
              <a:rPr lang="en-IN" sz="1600" dirty="0"/>
              <a:t>I want to run this without installing anything on my computer. Please use Google Colab or any browser-based method that works easily.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FDA310-B8F5-2D47-2346-A92181F02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082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80B38-4515-0BF1-E2E4-BA5D627BAB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8645D52-DAE6-521C-4877-BFCE7B939E6F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24AC779B-306B-B0D8-764C-51C82060479E}"/>
              </a:ext>
            </a:extLst>
          </p:cNvPr>
          <p:cNvSpPr/>
          <p:nvPr/>
        </p:nvSpPr>
        <p:spPr>
          <a:xfrm>
            <a:off x="336884" y="255649"/>
            <a:ext cx="5478699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AI powered Ageing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4B64B0-5D5C-41F1-E661-B57687F5D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39A213A-8893-E171-3B6E-03EC3CC35325}"/>
              </a:ext>
            </a:extLst>
          </p:cNvPr>
          <p:cNvSpPr txBox="1"/>
          <p:nvPr/>
        </p:nvSpPr>
        <p:spPr>
          <a:xfrm>
            <a:off x="152400" y="1267666"/>
            <a:ext cx="12039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400" dirty="0">
                <a:hlinkClick r:id="rId3"/>
              </a:rPr>
              <a:t>https://colab.research.google.com/drive/1YcKVbit4fRmLs3G-Kw1ltatzltrxqWaL</a:t>
            </a:r>
            <a:r>
              <a:rPr lang="en-IN" sz="2400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9F7463-FAED-2F47-EA69-30D1A252F9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7150" y="2142528"/>
            <a:ext cx="8143875" cy="4265455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BD349F5-C809-DBE8-DD09-EC2C77467C4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4786367"/>
              </p:ext>
            </p:extLst>
          </p:nvPr>
        </p:nvGraphicFramePr>
        <p:xfrm>
          <a:off x="365117" y="2527300"/>
          <a:ext cx="3333600" cy="294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showAsIcon="1" r:id="rId5" imgW="914400" imgH="806349" progId="Acrobat.Document.DC">
                  <p:embed/>
                </p:oleObj>
              </mc:Choice>
              <mc:Fallback>
                <p:oleObj name="Acrobat Document" showAsIcon="1" r:id="rId5" imgW="914400" imgH="806349" progId="Acrobat.Document.DC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F3B6AF20-8A4D-0A52-9F23-742F8106C2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65117" y="2527300"/>
                        <a:ext cx="3333600" cy="294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29768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22E26-6A6D-1482-C95B-7927EA941E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97080C3-E115-895B-7922-64284A570C4C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D32B0FDA-85A5-3F1F-A65E-80E644FAED2E}"/>
              </a:ext>
            </a:extLst>
          </p:cNvPr>
          <p:cNvSpPr/>
          <p:nvPr/>
        </p:nvSpPr>
        <p:spPr>
          <a:xfrm>
            <a:off x="336884" y="255649"/>
            <a:ext cx="5759115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Create Dashboard 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C80218-0B8F-6BA6-5341-831340861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D7B940-3BC7-DF9E-BC16-6E5A444FB4FB}"/>
              </a:ext>
            </a:extLst>
          </p:cNvPr>
          <p:cNvSpPr txBox="1"/>
          <p:nvPr/>
        </p:nvSpPr>
        <p:spPr>
          <a:xfrm>
            <a:off x="336884" y="1267666"/>
            <a:ext cx="1160518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IN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Create a comprehensive dashboard with clickable buttons from the attached files and let me know the highlights also. I have a board meeting in 5 minutes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FE92FA-BDDA-6E56-B13D-DDD693DCA0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" y="2295144"/>
            <a:ext cx="10476577" cy="416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9509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FFD973-D8D0-26FE-F2DA-9202585567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3EAADA8-F1D3-AD08-50FD-8921CB1DA969}"/>
              </a:ext>
            </a:extLst>
          </p:cNvPr>
          <p:cNvCxnSpPr/>
          <p:nvPr/>
        </p:nvCxnSpPr>
        <p:spPr>
          <a:xfrm>
            <a:off x="231006" y="1083068"/>
            <a:ext cx="11531066" cy="0"/>
          </a:xfrm>
          <a:prstGeom prst="line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738203F-5775-4D49-FA97-86168F17D474}"/>
              </a:ext>
            </a:extLst>
          </p:cNvPr>
          <p:cNvSpPr/>
          <p:nvPr/>
        </p:nvSpPr>
        <p:spPr>
          <a:xfrm>
            <a:off x="336884" y="255649"/>
            <a:ext cx="8221900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IN" sz="4200" b="1" i="0" dirty="0">
                <a:solidFill>
                  <a:schemeClr val="accent1">
                    <a:lumMod val="75000"/>
                  </a:schemeClr>
                </a:solidFill>
                <a:effectLst/>
                <a:highlight>
                  <a:srgbClr val="FFFFFF"/>
                </a:highlight>
                <a:latin typeface="Arial" panose="020B0604020202020204" pitchFamily="34" charset="0"/>
              </a:rPr>
              <a:t>Bank Statement Cum Analyser</a:t>
            </a:r>
            <a:endParaRPr lang="en-US" sz="4200" b="1" cap="none" spc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A238BD-FC4D-8EA8-E4EB-B3DC1B078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2134" y="193523"/>
            <a:ext cx="847843" cy="70494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609C47D-6D51-32A4-2E7B-D32D73420AA6}"/>
              </a:ext>
            </a:extLst>
          </p:cNvPr>
          <p:cNvSpPr txBox="1"/>
          <p:nvPr/>
        </p:nvSpPr>
        <p:spPr>
          <a:xfrm>
            <a:off x="336884" y="1267666"/>
            <a:ext cx="11605180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Give me a HTML page, where it will ask a bank statement from me, this is the Excel format </a:t>
            </a:r>
          </a:p>
          <a:p>
            <a:pPr algn="l">
              <a:buNone/>
            </a:pPr>
            <a:endParaRPr lang="en-US" sz="2800" b="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None/>
            </a:pP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S.No.|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Date|Description|Transaction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Type|Amount|Balance|Bank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Name|Voucher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b="0" i="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Type|Ledger</a:t>
            </a: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</a:p>
          <a:p>
            <a:pPr algn="l">
              <a:buNone/>
            </a:pP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buNone/>
            </a:pPr>
            <a:r>
              <a:rPr lang="en-US" sz="2800" b="0" i="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after uploading the bank statement, it will give me a beautiful dashboard along with downloadable excel summary</a:t>
            </a:r>
            <a:endParaRPr lang="en-IN" sz="2800" b="0" i="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46E471-A6FA-C729-1AB0-EC70F2D9BD9F}"/>
              </a:ext>
            </a:extLst>
          </p:cNvPr>
          <p:cNvSpPr txBox="1"/>
          <p:nvPr/>
        </p:nvSpPr>
        <p:spPr>
          <a:xfrm>
            <a:off x="336884" y="5113280"/>
            <a:ext cx="1097983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dirty="0">
                <a:hlinkClick r:id="rId3"/>
              </a:rPr>
              <a:t>https://chatgpt.com/share/68d63b1a-ce28-800f-abdd-44c585694eeb</a:t>
            </a:r>
            <a:r>
              <a:rPr lang="en-IN" sz="2800" dirty="0"/>
              <a:t>	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3A9030-2CCE-0A9D-C1B0-34F71B452A02}"/>
              </a:ext>
            </a:extLst>
          </p:cNvPr>
          <p:cNvSpPr txBox="1"/>
          <p:nvPr/>
        </p:nvSpPr>
        <p:spPr>
          <a:xfrm>
            <a:off x="404621" y="5744221"/>
            <a:ext cx="109121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dirty="0">
                <a:hlinkClick r:id="rId4"/>
              </a:rPr>
              <a:t>https://claude.ai/chat/825ae381-1336-4fe5-b099-68413cbb4931</a:t>
            </a:r>
            <a:r>
              <a:rPr lang="en-IN" sz="28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3192245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</TotalTime>
  <Words>644</Words>
  <Application>Microsoft Office PowerPoint</Application>
  <PresentationFormat>Widescreen</PresentationFormat>
  <Paragraphs>63</Paragraphs>
  <Slides>15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Office Theme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Vikal Jain</dc:creator>
  <cp:lastModifiedBy>Vikal Jain (Consultant)</cp:lastModifiedBy>
  <cp:revision>128</cp:revision>
  <dcterms:created xsi:type="dcterms:W3CDTF">2024-04-03T05:29:03Z</dcterms:created>
  <dcterms:modified xsi:type="dcterms:W3CDTF">2025-09-26T07:18:43Z</dcterms:modified>
</cp:coreProperties>
</file>